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4"/>
  </p:sldMasterIdLst>
  <p:notesMasterIdLst>
    <p:notesMasterId r:id="rId46"/>
  </p:notesMasterIdLst>
  <p:sldIdLst>
    <p:sldId id="256" r:id="rId25"/>
    <p:sldId id="257" r:id="rId26"/>
    <p:sldId id="287" r:id="rId27"/>
    <p:sldId id="288" r:id="rId28"/>
    <p:sldId id="289" r:id="rId29"/>
    <p:sldId id="424" r:id="rId30"/>
    <p:sldId id="423" r:id="rId31"/>
    <p:sldId id="294" r:id="rId32"/>
    <p:sldId id="425" r:id="rId33"/>
    <p:sldId id="395" r:id="rId34"/>
    <p:sldId id="426" r:id="rId35"/>
    <p:sldId id="431" r:id="rId36"/>
    <p:sldId id="427" r:id="rId37"/>
    <p:sldId id="428" r:id="rId38"/>
    <p:sldId id="429" r:id="rId39"/>
    <p:sldId id="430" r:id="rId40"/>
    <p:sldId id="422" r:id="rId41"/>
    <p:sldId id="296" r:id="rId42"/>
    <p:sldId id="285" r:id="rId43"/>
    <p:sldId id="284" r:id="rId44"/>
    <p:sldId id="262" r:id="rId4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2" autoAdjust="0"/>
    <p:restoredTop sz="81834"/>
  </p:normalViewPr>
  <p:slideViewPr>
    <p:cSldViewPr snapToGrid="0">
      <p:cViewPr varScale="1">
        <p:scale>
          <a:sx n="53" d="100"/>
          <a:sy n="53" d="100"/>
        </p:scale>
        <p:origin x="1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5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B30-04EF-D94B-87C7-16167B339128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BF1A-702A-D54A-BA10-472B158BC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64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72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959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120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3267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222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6257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>
            <a:extLst>
              <a:ext uri="{FF2B5EF4-FFF2-40B4-BE49-F238E27FC236}">
                <a16:creationId xmlns:a16="http://schemas.microsoft.com/office/drawing/2014/main" id="{F3905ADE-207D-FE44-9917-2FCD21EEE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Espaço Reservado para Anotações 2">
            <a:extLst>
              <a:ext uri="{FF2B5EF4-FFF2-40B4-BE49-F238E27FC236}">
                <a16:creationId xmlns:a16="http://schemas.microsoft.com/office/drawing/2014/main" id="{03534B55-B41B-1348-B8E1-5DDB37BF1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/>
              <a:t>Figure 3. dd-cfDNA </a:t>
            </a:r>
            <a:r>
              <a:rPr lang="pt-BR" altLang="pt-BR" dirty="0" err="1"/>
              <a:t>discriminates</a:t>
            </a:r>
            <a:r>
              <a:rPr lang="pt-BR" altLang="pt-BR" dirty="0"/>
              <a:t>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. (A) </a:t>
            </a:r>
            <a:r>
              <a:rPr lang="pt-BR" altLang="pt-BR" dirty="0" err="1"/>
              <a:t>Fraction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dd-cfDNA in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 (</a:t>
            </a:r>
            <a:r>
              <a:rPr lang="pt-BR" altLang="pt-BR" dirty="0" err="1"/>
              <a:t>n</a:t>
            </a:r>
            <a:r>
              <a:rPr lang="pt-BR" altLang="pt-BR" dirty="0"/>
              <a:t>=27) versus no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 (</a:t>
            </a:r>
            <a:r>
              <a:rPr lang="pt-BR" altLang="pt-BR" dirty="0" err="1"/>
              <a:t>n</a:t>
            </a:r>
            <a:r>
              <a:rPr lang="pt-BR" altLang="pt-BR" dirty="0"/>
              <a:t>=80). Box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whisker</a:t>
            </a:r>
            <a:r>
              <a:rPr lang="pt-BR" altLang="pt-BR" dirty="0"/>
              <a:t> </a:t>
            </a:r>
            <a:r>
              <a:rPr lang="pt-BR" altLang="pt-BR" dirty="0" err="1"/>
              <a:t>plots</a:t>
            </a:r>
            <a:r>
              <a:rPr lang="pt-BR" altLang="pt-BR" dirty="0"/>
              <a:t>; horizontal </a:t>
            </a:r>
            <a:r>
              <a:rPr lang="pt-BR" altLang="pt-BR" dirty="0" err="1"/>
              <a:t>line</a:t>
            </a:r>
            <a:r>
              <a:rPr lang="pt-BR" altLang="pt-BR" dirty="0"/>
              <a:t> </a:t>
            </a:r>
            <a:r>
              <a:rPr lang="pt-BR" altLang="pt-BR" dirty="0" err="1"/>
              <a:t>represents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median</a:t>
            </a:r>
            <a:r>
              <a:rPr lang="pt-BR" altLang="pt-BR" dirty="0"/>
              <a:t>; </a:t>
            </a:r>
            <a:r>
              <a:rPr lang="pt-BR" altLang="pt-BR" dirty="0" err="1"/>
              <a:t>bottom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top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each</a:t>
            </a:r>
            <a:r>
              <a:rPr lang="pt-BR" altLang="pt-BR" dirty="0"/>
              <a:t> box </a:t>
            </a:r>
            <a:r>
              <a:rPr lang="pt-BR" altLang="pt-BR" dirty="0" err="1"/>
              <a:t>represents</a:t>
            </a:r>
            <a:r>
              <a:rPr lang="pt-BR" altLang="pt-BR" dirty="0"/>
              <a:t> 25th </a:t>
            </a:r>
            <a:r>
              <a:rPr lang="pt-BR" altLang="pt-BR" dirty="0" err="1"/>
              <a:t>and</a:t>
            </a:r>
            <a:r>
              <a:rPr lang="pt-BR" altLang="pt-BR" dirty="0"/>
              <a:t> 75th </a:t>
            </a:r>
            <a:r>
              <a:rPr lang="pt-BR" altLang="pt-BR" dirty="0" err="1"/>
              <a:t>percentiles</a:t>
            </a:r>
            <a:r>
              <a:rPr lang="pt-BR" altLang="pt-BR" dirty="0"/>
              <a:t>. </a:t>
            </a:r>
            <a:r>
              <a:rPr lang="pt-BR" altLang="pt-BR" dirty="0" err="1"/>
              <a:t>Dots</a:t>
            </a:r>
            <a:r>
              <a:rPr lang="pt-BR" altLang="pt-BR" dirty="0"/>
              <a:t> are individual </a:t>
            </a:r>
            <a:r>
              <a:rPr lang="pt-BR" altLang="pt-BR" dirty="0" err="1"/>
              <a:t>results</a:t>
            </a:r>
            <a:r>
              <a:rPr lang="pt-BR" altLang="pt-BR" dirty="0"/>
              <a:t>. </a:t>
            </a:r>
            <a:r>
              <a:rPr lang="pt-BR" altLang="pt-BR" b="1" dirty="0" err="1"/>
              <a:t>Median</a:t>
            </a:r>
            <a:r>
              <a:rPr lang="pt-BR" altLang="pt-BR" b="1" dirty="0"/>
              <a:t> dd-cfDNA in </a:t>
            </a:r>
            <a:r>
              <a:rPr lang="pt-BR" altLang="pt-BR" b="1" dirty="0" err="1"/>
              <a:t>active</a:t>
            </a:r>
            <a:r>
              <a:rPr lang="pt-BR" altLang="pt-BR" b="1" dirty="0"/>
              <a:t> </a:t>
            </a:r>
            <a:r>
              <a:rPr lang="pt-BR" altLang="pt-BR" b="1" dirty="0" err="1"/>
              <a:t>rejection</a:t>
            </a:r>
            <a:r>
              <a:rPr lang="pt-BR" altLang="pt-BR" b="1" dirty="0"/>
              <a:t> 1.6% versus 0.3% for no </a:t>
            </a:r>
            <a:r>
              <a:rPr lang="pt-BR" altLang="pt-BR" b="1" dirty="0" err="1"/>
              <a:t>rejection</a:t>
            </a:r>
            <a:r>
              <a:rPr lang="pt-BR" altLang="pt-BR" b="1" dirty="0"/>
              <a:t> (P,0.001). </a:t>
            </a:r>
            <a:r>
              <a:rPr lang="pt-BR" altLang="pt-BR" dirty="0"/>
              <a:t>(</a:t>
            </a:r>
            <a:r>
              <a:rPr lang="pt-BR" altLang="pt-BR" dirty="0" err="1"/>
              <a:t>B</a:t>
            </a:r>
            <a:r>
              <a:rPr lang="pt-BR" altLang="pt-BR" dirty="0"/>
              <a:t>) </a:t>
            </a:r>
            <a:r>
              <a:rPr lang="pt-BR" altLang="pt-BR" dirty="0" err="1"/>
              <a:t>Serum</a:t>
            </a:r>
            <a:r>
              <a:rPr lang="pt-BR" altLang="pt-BR" dirty="0"/>
              <a:t> </a:t>
            </a:r>
            <a:r>
              <a:rPr lang="pt-BR" altLang="pt-BR" dirty="0" err="1"/>
              <a:t>creatinine</a:t>
            </a:r>
            <a:r>
              <a:rPr lang="pt-BR" altLang="pt-BR" dirty="0"/>
              <a:t> in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 (</a:t>
            </a:r>
            <a:r>
              <a:rPr lang="pt-BR" altLang="pt-BR" dirty="0" err="1"/>
              <a:t>n</a:t>
            </a:r>
            <a:r>
              <a:rPr lang="pt-BR" altLang="pt-BR" dirty="0"/>
              <a:t>=27) versus no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 (</a:t>
            </a:r>
            <a:r>
              <a:rPr lang="pt-BR" altLang="pt-BR" dirty="0" err="1"/>
              <a:t>n</a:t>
            </a:r>
            <a:r>
              <a:rPr lang="pt-BR" altLang="pt-BR" dirty="0"/>
              <a:t>=80). </a:t>
            </a:r>
            <a:r>
              <a:rPr lang="pt-BR" altLang="pt-BR" dirty="0" err="1"/>
              <a:t>Serum</a:t>
            </a:r>
            <a:r>
              <a:rPr lang="pt-BR" altLang="pt-BR" dirty="0"/>
              <a:t> </a:t>
            </a:r>
            <a:r>
              <a:rPr lang="pt-BR" altLang="pt-BR" dirty="0" err="1"/>
              <a:t>creatinine</a:t>
            </a:r>
            <a:r>
              <a:rPr lang="pt-BR" altLang="pt-BR" dirty="0"/>
              <a:t> </a:t>
            </a:r>
            <a:r>
              <a:rPr lang="pt-BR" altLang="pt-BR" dirty="0" err="1"/>
              <a:t>was</a:t>
            </a:r>
            <a:r>
              <a:rPr lang="pt-BR" altLang="pt-BR" dirty="0"/>
              <a:t> </a:t>
            </a:r>
            <a:r>
              <a:rPr lang="pt-BR" altLang="pt-BR" dirty="0" err="1"/>
              <a:t>not</a:t>
            </a:r>
            <a:r>
              <a:rPr lang="pt-BR" altLang="pt-BR" dirty="0"/>
              <a:t> </a:t>
            </a:r>
            <a:r>
              <a:rPr lang="pt-BR" altLang="pt-BR" dirty="0" err="1"/>
              <a:t>significantly</a:t>
            </a:r>
            <a:r>
              <a:rPr lang="pt-BR" altLang="pt-BR" dirty="0"/>
              <a:t> </a:t>
            </a:r>
            <a:r>
              <a:rPr lang="pt-BR" altLang="pt-BR" dirty="0" err="1"/>
              <a:t>different</a:t>
            </a:r>
            <a:r>
              <a:rPr lang="pt-BR" altLang="pt-BR" dirty="0"/>
              <a:t> in </a:t>
            </a:r>
            <a:r>
              <a:rPr lang="pt-BR" altLang="pt-BR" dirty="0" err="1"/>
              <a:t>median</a:t>
            </a:r>
            <a:r>
              <a:rPr lang="pt-BR" altLang="pt-BR" dirty="0"/>
              <a:t> </a:t>
            </a:r>
            <a:r>
              <a:rPr lang="pt-BR" altLang="pt-BR" dirty="0" err="1"/>
              <a:t>values</a:t>
            </a:r>
            <a:r>
              <a:rPr lang="pt-BR" altLang="pt-BR" dirty="0"/>
              <a:t> </a:t>
            </a:r>
            <a:r>
              <a:rPr lang="pt-BR" altLang="pt-BR" dirty="0" err="1"/>
              <a:t>between</a:t>
            </a:r>
            <a:r>
              <a:rPr lang="pt-BR" altLang="pt-BR" dirty="0"/>
              <a:t> </a:t>
            </a:r>
            <a:r>
              <a:rPr lang="pt-BR" altLang="pt-BR" dirty="0" err="1"/>
              <a:t>two</a:t>
            </a:r>
            <a:r>
              <a:rPr lang="pt-BR" altLang="pt-BR" dirty="0"/>
              <a:t> </a:t>
            </a:r>
            <a:r>
              <a:rPr lang="pt-BR" altLang="pt-BR" dirty="0" err="1"/>
              <a:t>groups</a:t>
            </a:r>
            <a:r>
              <a:rPr lang="pt-BR" altLang="pt-BR" dirty="0"/>
              <a:t> (P=0.23). (C) ROC curve for dd-cfDNA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discriminate</a:t>
            </a:r>
            <a:r>
              <a:rPr lang="pt-BR" altLang="pt-BR" dirty="0"/>
              <a:t>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. AUC=0.74 (95% CI, 0.61 </a:t>
            </a:r>
            <a:r>
              <a:rPr lang="pt-BR" altLang="pt-BR" dirty="0" err="1"/>
              <a:t>to</a:t>
            </a:r>
            <a:r>
              <a:rPr lang="pt-BR" altLang="pt-BR" dirty="0"/>
              <a:t> 0.86). (</a:t>
            </a:r>
            <a:r>
              <a:rPr lang="pt-BR" altLang="pt-BR" dirty="0" err="1"/>
              <a:t>D</a:t>
            </a:r>
            <a:r>
              <a:rPr lang="pt-BR" altLang="pt-BR" dirty="0"/>
              <a:t>) ROC curve for </a:t>
            </a:r>
            <a:r>
              <a:rPr lang="pt-BR" altLang="pt-BR" dirty="0" err="1"/>
              <a:t>serum</a:t>
            </a:r>
            <a:r>
              <a:rPr lang="pt-BR" altLang="pt-BR" dirty="0"/>
              <a:t> </a:t>
            </a:r>
            <a:r>
              <a:rPr lang="pt-BR" altLang="pt-BR" dirty="0" err="1"/>
              <a:t>creatinine</a:t>
            </a:r>
            <a:r>
              <a:rPr lang="pt-BR" altLang="pt-BR" dirty="0"/>
              <a:t>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discriminate</a:t>
            </a:r>
            <a:r>
              <a:rPr lang="pt-BR" altLang="pt-BR" dirty="0"/>
              <a:t> </a:t>
            </a:r>
            <a:r>
              <a:rPr lang="pt-BR" altLang="pt-BR" dirty="0" err="1"/>
              <a:t>active</a:t>
            </a:r>
            <a:r>
              <a:rPr lang="pt-BR" altLang="pt-BR" dirty="0"/>
              <a:t> </a:t>
            </a:r>
            <a:r>
              <a:rPr lang="pt-BR" altLang="pt-BR" dirty="0" err="1"/>
              <a:t>rejection</a:t>
            </a:r>
            <a:r>
              <a:rPr lang="pt-BR" altLang="pt-BR" dirty="0"/>
              <a:t>. AUC=0.54 (95% CI, 0.43 </a:t>
            </a:r>
            <a:r>
              <a:rPr lang="pt-BR" altLang="pt-BR" dirty="0" err="1"/>
              <a:t>to</a:t>
            </a:r>
            <a:r>
              <a:rPr lang="pt-BR" altLang="pt-BR" dirty="0"/>
              <a:t> 0.66). </a:t>
            </a:r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dd-cfDNA in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(1.6%)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comparator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(0.3%)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biopsy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specimens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(P,0.001).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cfDNA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2.9% (ABMR), 1.2% (TCMR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IB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IIA), 0.2% (TCMR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b="1" dirty="0"/>
              <a:t>ABMR 2,9%</a:t>
            </a:r>
          </a:p>
          <a:p>
            <a:pPr>
              <a:spcBef>
                <a:spcPct val="0"/>
              </a:spcBef>
            </a:pPr>
            <a:r>
              <a:rPr lang="pt-BR" altLang="pt-BR" b="1" dirty="0"/>
              <a:t>TCMR IB e IIA 1,2%</a:t>
            </a:r>
          </a:p>
          <a:p>
            <a:pPr>
              <a:spcBef>
                <a:spcPct val="0"/>
              </a:spcBef>
            </a:pPr>
            <a:r>
              <a:rPr lang="pt-BR" altLang="pt-BR" b="1" dirty="0"/>
              <a:t>TCMR IA 0,2%</a:t>
            </a:r>
          </a:p>
          <a:p>
            <a:pPr>
              <a:spcBef>
                <a:spcPct val="0"/>
              </a:spcBef>
            </a:pPr>
            <a:endParaRPr lang="pt-BR" altLang="pt-BR" b="1" dirty="0"/>
          </a:p>
          <a:p>
            <a:pPr>
              <a:spcBef>
                <a:spcPct val="0"/>
              </a:spcBef>
            </a:pPr>
            <a:endParaRPr lang="pt-BR" altLang="pt-BR" b="1" dirty="0"/>
          </a:p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0723" name="Espaço Reservado para Número de Slide 3">
            <a:extLst>
              <a:ext uri="{FF2B5EF4-FFF2-40B4-BE49-F238E27FC236}">
                <a16:creationId xmlns:a16="http://schemas.microsoft.com/office/drawing/2014/main" id="{579CD359-F8F0-EF47-871E-068E90BFB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00976E-9FC5-AE4F-84B8-CFB89400A5AA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77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discriminatory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0.5%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1%,3,4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assay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specificity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negative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positive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predictive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Subsequently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categorized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high dd-cfDNA ($0.5%) versus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dd-cfDNA (&lt;0.5%) for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t-B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| Box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whisker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donor-derived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cell-free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(dd-cfDNA)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allograft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(a) The ROC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dd-cfDNA: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receiver-operating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curve (AUROC)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0.798,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0.23%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1.6%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allograft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 &lt; 0.0001. (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 ROC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AUROC 0.492,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1.38 mg/dl in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1.57 mg/dl in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allograft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rejection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 1⁄4 0.096. </a:t>
            </a:r>
            <a:endParaRPr lang="pt-B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dd-cfDNA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ABMR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TCMR; P &lt; 0.001 </a:t>
            </a:r>
            <a:endParaRPr lang="pt-BR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TCMR,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nonrejection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dd-cfDNA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0.7%; P &lt; 0.001 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835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5BBCD-DCD2-5342-BC69-6E8968AC0E7B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067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19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1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886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70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32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effectLst/>
                <a:latin typeface="Times" pitchFamily="2" charset="0"/>
              </a:rPr>
              <a:t>.</a:t>
            </a:r>
          </a:p>
          <a:p>
            <a:endParaRPr lang="pt-BR" dirty="0">
              <a:effectLst/>
              <a:latin typeface="Time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7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67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66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effectLst/>
              <a:latin typeface="Helvetica" pitchFamily="2" charset="0"/>
            </a:endParaRPr>
          </a:p>
          <a:p>
            <a:endParaRPr lang="pt-BR" dirty="0">
              <a:effectLst/>
              <a:latin typeface="Times" pitchFamily="2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8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effectLst/>
              <a:latin typeface="Times" pitchFamily="2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2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DBF1A-702A-D54A-BA10-472B158BC86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9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23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6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2CDFC-EC3E-64CD-D753-665D53D6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A54252-723E-8482-BC29-3C1E3541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06A0A-EC81-2B42-81FD-1C0EB145124C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96B6C-6626-AD78-CA10-D76A4AF3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28A722-5B10-19B6-8D02-4C8F1CA8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A0EE-6787-7446-A0EC-B61661137A3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24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6600" b="0" strike="noStrike" spc="-2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780"/>
            <a:ext cx="16458480" cy="596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00" b="0" strike="noStrike" spc="-2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13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2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0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2698" y="3587357"/>
            <a:ext cx="14682604" cy="2441800"/>
          </a:xfrm>
        </p:spPr>
        <p:txBody>
          <a:bodyPr/>
          <a:lstStyle/>
          <a:p>
            <a:pPr algn="ctr"/>
            <a:r>
              <a:rPr lang="pt-BR" sz="6000" b="1" i="0" dirty="0">
                <a:solidFill>
                  <a:srgbClr val="565755"/>
                </a:solidFill>
                <a:effectLst/>
                <a:latin typeface="+mn-lt"/>
              </a:rPr>
              <a:t>Biomarcadores moleculares da rejeição: papel e disponibilidade</a:t>
            </a:r>
            <a:endParaRPr lang="pt-BR" sz="6000" dirty="0">
              <a:solidFill>
                <a:srgbClr val="565755"/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54150" y="7561074"/>
            <a:ext cx="11461750" cy="519113"/>
          </a:xfrm>
        </p:spPr>
        <p:txBody>
          <a:bodyPr/>
          <a:lstStyle/>
          <a:p>
            <a:r>
              <a:rPr lang="pt-BR" sz="2800" dirty="0">
                <a:latin typeface="+mn-lt"/>
              </a:rPr>
              <a:t>Vivian Lumi Onusic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454150" y="8203635"/>
            <a:ext cx="12069194" cy="2441800"/>
          </a:xfrm>
        </p:spPr>
        <p:txBody>
          <a:bodyPr/>
          <a:lstStyle/>
          <a:p>
            <a:pPr algn="l" fontAlgn="base"/>
            <a:r>
              <a:rPr lang="pt-BR" sz="2800" b="0" i="0" dirty="0">
                <a:solidFill>
                  <a:srgbClr val="565755"/>
                </a:solidFill>
                <a:effectLst/>
                <a:latin typeface="+mn-lt"/>
              </a:rPr>
              <a:t>Nefrologista do Serviço de Transplante Renal HC-FMUSP</a:t>
            </a:r>
          </a:p>
          <a:p>
            <a:pPr algn="l" fontAlgn="base"/>
            <a:r>
              <a:rPr lang="pt-BR" sz="2800" dirty="0">
                <a:solidFill>
                  <a:srgbClr val="565755"/>
                </a:solidFill>
                <a:latin typeface="+mn-lt"/>
              </a:rPr>
              <a:t>Doutoranda em Nefrologia FMUSP</a:t>
            </a:r>
            <a:endParaRPr lang="pt-BR" sz="2800" b="0" i="0" dirty="0">
              <a:solidFill>
                <a:srgbClr val="56575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6B27A2B-0E7B-066D-AF41-EEC42D88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0" y="1938820"/>
            <a:ext cx="9668651" cy="75873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03F37C3-A0E2-5D8B-AE15-290F5037F3C4}"/>
              </a:ext>
            </a:extLst>
          </p:cNvPr>
          <p:cNvSpPr txBox="1"/>
          <p:nvPr/>
        </p:nvSpPr>
        <p:spPr>
          <a:xfrm>
            <a:off x="12868729" y="9548336"/>
            <a:ext cx="68173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rgbClr val="565755"/>
                </a:solidFill>
              </a:rPr>
              <a:t>Martuszewski</a:t>
            </a:r>
            <a:r>
              <a:rPr lang="pt-BR" sz="1400" dirty="0">
                <a:solidFill>
                  <a:srgbClr val="565755"/>
                </a:solidFill>
              </a:rPr>
              <a:t> A et al. J </a:t>
            </a:r>
            <a:r>
              <a:rPr lang="pt-BR" sz="1400" dirty="0" err="1">
                <a:solidFill>
                  <a:srgbClr val="565755"/>
                </a:solidFill>
              </a:rPr>
              <a:t>Clin</a:t>
            </a:r>
            <a:r>
              <a:rPr lang="pt-BR" sz="1400" dirty="0">
                <a:solidFill>
                  <a:srgbClr val="565755"/>
                </a:solidFill>
              </a:rPr>
              <a:t> Med. 2021;10(2).</a:t>
            </a:r>
            <a:br>
              <a:rPr lang="pt-BR" sz="1400" dirty="0">
                <a:solidFill>
                  <a:srgbClr val="565755"/>
                </a:solidFill>
              </a:rPr>
            </a:br>
            <a:endParaRPr lang="pt-BR" sz="1400" dirty="0">
              <a:solidFill>
                <a:srgbClr val="565755"/>
              </a:solidFill>
            </a:endParaRPr>
          </a:p>
          <a:p>
            <a:endParaRPr lang="pt-BR" sz="1400" dirty="0">
              <a:solidFill>
                <a:srgbClr val="565755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AC839B-3AD2-A6A2-360D-6507B343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55" y="407424"/>
            <a:ext cx="11665975" cy="1216131"/>
          </a:xfrm>
        </p:spPr>
        <p:txBody>
          <a:bodyPr/>
          <a:lstStyle/>
          <a:p>
            <a:r>
              <a:rPr lang="pt-BR" sz="4800" b="1" i="1" dirty="0" err="1"/>
              <a:t>Donor-derived</a:t>
            </a:r>
            <a:r>
              <a:rPr lang="pt-BR" sz="4800" b="1" i="1" dirty="0"/>
              <a:t> </a:t>
            </a:r>
            <a:r>
              <a:rPr lang="pt-BR" sz="4800" b="1" i="1" dirty="0" err="1"/>
              <a:t>cell-free</a:t>
            </a:r>
            <a:r>
              <a:rPr lang="pt-BR" sz="4800" b="1" i="1" dirty="0"/>
              <a:t> DNA (</a:t>
            </a:r>
            <a:r>
              <a:rPr lang="pt-BR" sz="4800" b="1" i="1" dirty="0" err="1"/>
              <a:t>dd-cfDNA</a:t>
            </a:r>
            <a:r>
              <a:rPr lang="pt-BR" sz="48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621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EEBE78-4BDE-CE83-C324-E83007740631}"/>
              </a:ext>
            </a:extLst>
          </p:cNvPr>
          <p:cNvSpPr txBox="1">
            <a:spLocks/>
          </p:cNvSpPr>
          <p:nvPr/>
        </p:nvSpPr>
        <p:spPr>
          <a:xfrm>
            <a:off x="-693150" y="358746"/>
            <a:ext cx="11095763" cy="271095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fontAlgn="auto">
              <a:spcAft>
                <a:spcPts val="900"/>
              </a:spcAft>
              <a:defRPr/>
            </a:pPr>
            <a:br>
              <a:rPr lang="en-US" sz="4000" b="1" dirty="0">
                <a:solidFill>
                  <a:srgbClr val="565755"/>
                </a:solidFill>
                <a:latin typeface="+mn-lt"/>
              </a:rPr>
            </a:br>
            <a:r>
              <a:rPr lang="en-US" sz="4000" b="1" i="1" dirty="0">
                <a:solidFill>
                  <a:srgbClr val="565755"/>
                </a:solidFill>
                <a:latin typeface="+mn-lt"/>
              </a:rPr>
              <a:t>Single Nucleotide Polymorphisms </a:t>
            </a:r>
            <a:r>
              <a:rPr lang="en-US" sz="4000" b="1" dirty="0">
                <a:solidFill>
                  <a:srgbClr val="565755"/>
                </a:solidFill>
                <a:latin typeface="+mn-lt"/>
              </a:rPr>
              <a:t>(SNPs)</a:t>
            </a:r>
            <a:br>
              <a:rPr lang="en-US" sz="4000" b="1" dirty="0">
                <a:solidFill>
                  <a:srgbClr val="565755"/>
                </a:solidFill>
                <a:latin typeface="+mn-lt"/>
              </a:rPr>
            </a:br>
            <a:endParaRPr lang="en-US" sz="4000" b="1" dirty="0">
              <a:solidFill>
                <a:srgbClr val="565755"/>
              </a:solidFill>
              <a:latin typeface="+mn-lt"/>
            </a:endParaRP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9AD38A93-D495-48EA-4A96-8B3CF7B59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r="21307" b="-1"/>
          <a:stretch/>
        </p:blipFill>
        <p:spPr>
          <a:xfrm>
            <a:off x="9134276" y="0"/>
            <a:ext cx="8944178" cy="1028698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98C95BB-1445-F30D-7C50-3D910A4CA27C}"/>
              </a:ext>
            </a:extLst>
          </p:cNvPr>
          <p:cNvSpPr txBox="1">
            <a:spLocks noChangeArrowheads="1"/>
          </p:cNvSpPr>
          <p:nvPr/>
        </p:nvSpPr>
        <p:spPr>
          <a:xfrm>
            <a:off x="382642" y="3326084"/>
            <a:ext cx="8944177" cy="77824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565755"/>
                </a:solidFill>
              </a:rPr>
              <a:t>Usar um painel de “</a:t>
            </a:r>
            <a:r>
              <a:rPr lang="pt-BR" altLang="pt-BR" sz="3200" dirty="0" err="1">
                <a:solidFill>
                  <a:srgbClr val="565755"/>
                </a:solidFill>
              </a:rPr>
              <a:t>SNPs</a:t>
            </a:r>
            <a:r>
              <a:rPr lang="pt-BR" altLang="pt-BR" sz="3200" dirty="0">
                <a:solidFill>
                  <a:srgbClr val="565755"/>
                </a:solidFill>
              </a:rPr>
              <a:t> ALVO”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565755"/>
                </a:solidFill>
              </a:rPr>
              <a:t>com alta probabilidade de ser diferente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565755"/>
                </a:solidFill>
              </a:rPr>
              <a:t>em dois indivíduos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z="3200" dirty="0">
              <a:solidFill>
                <a:srgbClr val="56575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altLang="pt-BR" sz="3200" dirty="0">
              <a:solidFill>
                <a:srgbClr val="5657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in graphic">
            <a:extLst>
              <a:ext uri="{FF2B5EF4-FFF2-40B4-BE49-F238E27FC236}">
                <a16:creationId xmlns:a16="http://schemas.microsoft.com/office/drawing/2014/main" id="{BA8099E5-1F37-CD95-715E-238467DFC35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0867" y="1045809"/>
            <a:ext cx="10570994" cy="7641719"/>
          </a:xfrm>
          <a:prstGeom prst="rect">
            <a:avLst/>
          </a:prstGeom>
          <a:ln>
            <a:noFill/>
          </a:ln>
        </p:spPr>
      </p:pic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7DDAFAE2-FCBE-5FCF-8092-12CF19B4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604" y="2645242"/>
            <a:ext cx="4591050" cy="15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6">
            <a:extLst>
              <a:ext uri="{FF2B5EF4-FFF2-40B4-BE49-F238E27FC236}">
                <a16:creationId xmlns:a16="http://schemas.microsoft.com/office/drawing/2014/main" id="{44E88BB0-C95E-7189-B44E-7D02195F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09" y="5463478"/>
            <a:ext cx="4535241" cy="156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1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1614D-EC57-E15D-2030-9B06CDE5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52" y="620870"/>
            <a:ext cx="14680094" cy="1967946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solidFill>
                  <a:srgbClr val="565755"/>
                </a:solidFill>
                <a:latin typeface="+mn-lt"/>
              </a:rPr>
              <a:t>Cinética do </a:t>
            </a:r>
            <a:r>
              <a:rPr lang="pt-BR" sz="4400" b="1" i="1" dirty="0" err="1">
                <a:solidFill>
                  <a:srgbClr val="565755"/>
                </a:solidFill>
                <a:latin typeface="+mn-lt"/>
              </a:rPr>
              <a:t>dd-cfDNA</a:t>
            </a:r>
            <a:r>
              <a:rPr lang="pt-BR" sz="4400" b="1" dirty="0">
                <a:solidFill>
                  <a:srgbClr val="565755"/>
                </a:solidFill>
                <a:latin typeface="+mn-lt"/>
              </a:rPr>
              <a:t> após o Transplante Renal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AFC231-996B-B1F8-9657-B33C5C3B3370}"/>
              </a:ext>
            </a:extLst>
          </p:cNvPr>
          <p:cNvSpPr txBox="1"/>
          <p:nvPr/>
        </p:nvSpPr>
        <p:spPr>
          <a:xfrm>
            <a:off x="11666262" y="9373742"/>
            <a:ext cx="682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 err="1">
                <a:solidFill>
                  <a:srgbClr val="565755"/>
                </a:solidFill>
              </a:rPr>
              <a:t>Oellerich</a:t>
            </a:r>
            <a:r>
              <a:rPr lang="pt-BR" sz="1600" dirty="0">
                <a:solidFill>
                  <a:srgbClr val="565755"/>
                </a:solidFill>
              </a:rPr>
              <a:t> M et al. Am J </a:t>
            </a:r>
            <a:r>
              <a:rPr lang="pt-BR" sz="1600" dirty="0" err="1">
                <a:solidFill>
                  <a:srgbClr val="565755"/>
                </a:solidFill>
              </a:rPr>
              <a:t>Transplant</a:t>
            </a:r>
            <a:r>
              <a:rPr lang="pt-BR" sz="1600" dirty="0">
                <a:solidFill>
                  <a:srgbClr val="565755"/>
                </a:solidFill>
              </a:rPr>
              <a:t>. 2019;19(11):3087-99</a:t>
            </a:r>
            <a:br>
              <a:rPr lang="pt-BR" sz="1600" dirty="0">
                <a:solidFill>
                  <a:srgbClr val="565755"/>
                </a:solidFill>
              </a:rPr>
            </a:br>
            <a:endParaRPr lang="pt-BR" sz="1600" dirty="0">
              <a:solidFill>
                <a:srgbClr val="565755"/>
              </a:solidFill>
            </a:endParaRPr>
          </a:p>
        </p:txBody>
      </p:sp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F65EC48-D70E-42A6-7D19-8DB77B699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2" y="1813603"/>
            <a:ext cx="15393835" cy="733039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6773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FF480119-F177-3606-3C0A-5DD6D533B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1"/>
          <a:stretch/>
        </p:blipFill>
        <p:spPr>
          <a:xfrm>
            <a:off x="382244" y="3218194"/>
            <a:ext cx="17523512" cy="385061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B63B78D-0100-AA3F-4497-80E44363706D}"/>
              </a:ext>
            </a:extLst>
          </p:cNvPr>
          <p:cNvSpPr txBox="1"/>
          <p:nvPr/>
        </p:nvSpPr>
        <p:spPr>
          <a:xfrm>
            <a:off x="11855002" y="9594965"/>
            <a:ext cx="682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 err="1">
                <a:solidFill>
                  <a:srgbClr val="565755"/>
                </a:solidFill>
              </a:rPr>
              <a:t>Oellerich</a:t>
            </a:r>
            <a:r>
              <a:rPr lang="pt-BR" sz="1600" dirty="0">
                <a:solidFill>
                  <a:srgbClr val="565755"/>
                </a:solidFill>
              </a:rPr>
              <a:t> M et al. Am J </a:t>
            </a:r>
            <a:r>
              <a:rPr lang="pt-BR" sz="1600" dirty="0" err="1">
                <a:solidFill>
                  <a:srgbClr val="565755"/>
                </a:solidFill>
              </a:rPr>
              <a:t>Transplant</a:t>
            </a:r>
            <a:r>
              <a:rPr lang="pt-BR" sz="1600" dirty="0">
                <a:solidFill>
                  <a:srgbClr val="565755"/>
                </a:solidFill>
              </a:rPr>
              <a:t>. 2019;19(11):3087-99</a:t>
            </a:r>
            <a:br>
              <a:rPr lang="pt-BR" sz="1600" dirty="0">
                <a:solidFill>
                  <a:srgbClr val="565755"/>
                </a:solidFill>
              </a:rPr>
            </a:br>
            <a:endParaRPr lang="pt-BR" sz="1600" dirty="0">
              <a:solidFill>
                <a:srgbClr val="565755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810D5F6-0384-ADC6-C819-EF6A921F5F93}"/>
              </a:ext>
            </a:extLst>
          </p:cNvPr>
          <p:cNvSpPr txBox="1">
            <a:spLocks/>
          </p:cNvSpPr>
          <p:nvPr/>
        </p:nvSpPr>
        <p:spPr>
          <a:xfrm>
            <a:off x="0" y="692035"/>
            <a:ext cx="13660404" cy="19679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565755"/>
                </a:solidFill>
                <a:latin typeface="+mn-lt"/>
              </a:rPr>
              <a:t>Cinética do </a:t>
            </a:r>
            <a:r>
              <a:rPr lang="pt-BR" b="1" i="1" dirty="0" err="1">
                <a:solidFill>
                  <a:srgbClr val="565755"/>
                </a:solidFill>
                <a:latin typeface="+mn-lt"/>
              </a:rPr>
              <a:t>dd-cfDNA</a:t>
            </a:r>
            <a:r>
              <a:rPr lang="pt-BR" b="1" dirty="0">
                <a:solidFill>
                  <a:srgbClr val="565755"/>
                </a:solidFill>
                <a:latin typeface="+mn-lt"/>
              </a:rPr>
              <a:t> após o Transplante Renal</a:t>
            </a:r>
          </a:p>
          <a:p>
            <a:pPr algn="ctr"/>
            <a:r>
              <a:rPr lang="pt-BR" b="1" dirty="0">
                <a:solidFill>
                  <a:srgbClr val="565755"/>
                </a:solidFill>
                <a:latin typeface="+mn-lt"/>
              </a:rPr>
              <a:t>Doador Vivo </a:t>
            </a:r>
            <a:r>
              <a:rPr lang="pt-BR" b="1" dirty="0" err="1">
                <a:solidFill>
                  <a:srgbClr val="565755"/>
                </a:solidFill>
                <a:latin typeface="+mn-lt"/>
              </a:rPr>
              <a:t>x</a:t>
            </a:r>
            <a:r>
              <a:rPr lang="pt-BR" b="1" dirty="0">
                <a:solidFill>
                  <a:srgbClr val="565755"/>
                </a:solidFill>
                <a:latin typeface="+mn-lt"/>
              </a:rPr>
              <a:t> Doador Falecido</a:t>
            </a:r>
          </a:p>
        </p:txBody>
      </p:sp>
    </p:spTree>
    <p:extLst>
      <p:ext uri="{BB962C8B-B14F-4D97-AF65-F5344CB8AC3E}">
        <p14:creationId xmlns:p14="http://schemas.microsoft.com/office/powerpoint/2010/main" val="242976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6CAED4A6-248A-FEAE-284B-044C22BCF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56" y="777097"/>
            <a:ext cx="9191087" cy="8732805"/>
          </a:xfrm>
          <a:prstGeom prst="rect">
            <a:avLst/>
          </a:prstGeom>
        </p:spPr>
      </p:pic>
      <p:sp>
        <p:nvSpPr>
          <p:cNvPr id="29698" name="Retângulo 2">
            <a:extLst>
              <a:ext uri="{FF2B5EF4-FFF2-40B4-BE49-F238E27FC236}">
                <a16:creationId xmlns:a16="http://schemas.microsoft.com/office/drawing/2014/main" id="{08A5E0CD-9949-5947-915A-6247B4B9B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947" y="8110940"/>
            <a:ext cx="19784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700" dirty="0">
                <a:solidFill>
                  <a:srgbClr val="565755"/>
                </a:solidFill>
              </a:rPr>
              <a:t>AUC=0.74</a:t>
            </a:r>
          </a:p>
        </p:txBody>
      </p:sp>
      <p:sp>
        <p:nvSpPr>
          <p:cNvPr id="29699" name="Retângulo 3">
            <a:extLst>
              <a:ext uri="{FF2B5EF4-FFF2-40B4-BE49-F238E27FC236}">
                <a16:creationId xmlns:a16="http://schemas.microsoft.com/office/drawing/2014/main" id="{0B9D2518-5792-3340-A516-660F2F04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3881" y="8110939"/>
            <a:ext cx="19784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700" dirty="0">
                <a:solidFill>
                  <a:srgbClr val="565755"/>
                </a:solidFill>
              </a:rPr>
              <a:t>AUC=0.54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FE4FDC-5889-8687-CA39-64C216D1C05F}"/>
              </a:ext>
            </a:extLst>
          </p:cNvPr>
          <p:cNvSpPr txBox="1"/>
          <p:nvPr/>
        </p:nvSpPr>
        <p:spPr>
          <a:xfrm>
            <a:off x="12603219" y="9509902"/>
            <a:ext cx="42041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rgbClr val="565755"/>
                </a:solidFill>
              </a:rPr>
              <a:t>Bloom et al. J Am </a:t>
            </a:r>
            <a:r>
              <a:rPr lang="pt-BR" sz="1500" dirty="0" err="1">
                <a:solidFill>
                  <a:srgbClr val="565755"/>
                </a:solidFill>
              </a:rPr>
              <a:t>Soc</a:t>
            </a:r>
            <a:r>
              <a:rPr lang="pt-BR" sz="1500" dirty="0">
                <a:solidFill>
                  <a:srgbClr val="565755"/>
                </a:solidFill>
              </a:rPr>
              <a:t> </a:t>
            </a:r>
            <a:r>
              <a:rPr lang="pt-BR" sz="1500" dirty="0" err="1">
                <a:solidFill>
                  <a:srgbClr val="565755"/>
                </a:solidFill>
              </a:rPr>
              <a:t>Nephrol</a:t>
            </a:r>
            <a:r>
              <a:rPr lang="pt-BR" sz="1500" dirty="0">
                <a:solidFill>
                  <a:srgbClr val="565755"/>
                </a:solidFill>
              </a:rPr>
              <a:t>. 2017;28(7):2221-32 </a:t>
            </a:r>
          </a:p>
          <a:p>
            <a:endParaRPr lang="pt-BR" sz="1500" dirty="0">
              <a:solidFill>
                <a:srgbClr val="565755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898D01-29B1-806D-DC0E-BF647DB9F07F}"/>
              </a:ext>
            </a:extLst>
          </p:cNvPr>
          <p:cNvSpPr txBox="1"/>
          <p:nvPr/>
        </p:nvSpPr>
        <p:spPr>
          <a:xfrm>
            <a:off x="826353" y="3389173"/>
            <a:ext cx="29001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>
                <a:solidFill>
                  <a:srgbClr val="565755"/>
                </a:solidFill>
              </a:rPr>
              <a:t>Rejeição Ativa </a:t>
            </a:r>
          </a:p>
          <a:p>
            <a:pPr algn="ctr"/>
            <a:r>
              <a:rPr lang="pt-BR" sz="3600" dirty="0" err="1">
                <a:solidFill>
                  <a:srgbClr val="565755"/>
                </a:solidFill>
              </a:rPr>
              <a:t>X</a:t>
            </a:r>
            <a:endParaRPr lang="pt-BR" sz="3600" dirty="0">
              <a:solidFill>
                <a:srgbClr val="565755"/>
              </a:solidFill>
            </a:endParaRPr>
          </a:p>
          <a:p>
            <a:pPr algn="ctr"/>
            <a:r>
              <a:rPr lang="pt-BR" sz="3600" dirty="0">
                <a:solidFill>
                  <a:srgbClr val="565755"/>
                </a:solidFill>
              </a:rPr>
              <a:t>Sem Rejeição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BF1966-D039-B940-5DDF-D7D8FB34E8FB}"/>
              </a:ext>
            </a:extLst>
          </p:cNvPr>
          <p:cNvSpPr txBox="1"/>
          <p:nvPr/>
        </p:nvSpPr>
        <p:spPr>
          <a:xfrm>
            <a:off x="5515720" y="2281595"/>
            <a:ext cx="197845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700" dirty="0">
                <a:solidFill>
                  <a:srgbClr val="565755"/>
                </a:solidFill>
              </a:rPr>
              <a:t>0,3% </a:t>
            </a:r>
            <a:r>
              <a:rPr lang="pt-BR" sz="2700" dirty="0" err="1">
                <a:solidFill>
                  <a:srgbClr val="565755"/>
                </a:solidFill>
              </a:rPr>
              <a:t>x</a:t>
            </a:r>
            <a:r>
              <a:rPr lang="pt-BR" sz="2700" dirty="0">
                <a:solidFill>
                  <a:srgbClr val="565755"/>
                </a:solidFill>
              </a:rPr>
              <a:t> 1,6%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D0BB4A-C624-D022-8F0E-067B99EDB972}"/>
              </a:ext>
            </a:extLst>
          </p:cNvPr>
          <p:cNvSpPr txBox="1"/>
          <p:nvPr/>
        </p:nvSpPr>
        <p:spPr>
          <a:xfrm>
            <a:off x="826353" y="1512154"/>
            <a:ext cx="468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1" dirty="0">
                <a:solidFill>
                  <a:srgbClr val="565755"/>
                </a:solidFill>
              </a:rPr>
              <a:t>DART Study</a:t>
            </a:r>
          </a:p>
        </p:txBody>
      </p:sp>
    </p:spTree>
    <p:extLst>
      <p:ext uri="{BB962C8B-B14F-4D97-AF65-F5344CB8AC3E}">
        <p14:creationId xmlns:p14="http://schemas.microsoft.com/office/powerpoint/2010/main" val="402102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5F4555DE-D48D-A5BB-BCD2-1370287B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21" y="1740308"/>
            <a:ext cx="11354399" cy="75283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503E54-CA22-666B-70A2-A75F180BE9FA}"/>
              </a:ext>
            </a:extLst>
          </p:cNvPr>
          <p:cNvSpPr txBox="1"/>
          <p:nvPr/>
        </p:nvSpPr>
        <p:spPr>
          <a:xfrm>
            <a:off x="12468038" y="9372600"/>
            <a:ext cx="499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565755"/>
                </a:solidFill>
                <a:latin typeface="Calibri" panose="020F0502020204030204" pitchFamily="34" charset="0"/>
              </a:rPr>
              <a:t>Bu</a:t>
            </a:r>
            <a:r>
              <a:rPr lang="pt-BR" dirty="0">
                <a:solidFill>
                  <a:srgbClr val="565755"/>
                </a:solidFill>
                <a:latin typeface="Calibri" panose="020F0502020204030204" pitchFamily="34" charset="0"/>
              </a:rPr>
              <a:t> L et al. Kidney Int. 2022;101(4):793-803</a:t>
            </a:r>
            <a:br>
              <a:rPr lang="pt-BR" dirty="0">
                <a:solidFill>
                  <a:srgbClr val="565755"/>
                </a:solidFill>
                <a:latin typeface="Calibri" panose="020F0502020204030204" pitchFamily="34" charset="0"/>
              </a:rPr>
            </a:br>
            <a:endParaRPr lang="pt-BR" dirty="0">
              <a:solidFill>
                <a:srgbClr val="565755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A60C95C-2B89-07ED-49C3-1806C5FA9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63" y="410316"/>
            <a:ext cx="11665975" cy="1216131"/>
          </a:xfrm>
        </p:spPr>
        <p:txBody>
          <a:bodyPr/>
          <a:lstStyle/>
          <a:p>
            <a:r>
              <a:rPr lang="pt-BR" b="1" i="1" dirty="0"/>
              <a:t>ADMIRAL </a:t>
            </a:r>
          </a:p>
        </p:txBody>
      </p:sp>
    </p:spTree>
    <p:extLst>
      <p:ext uri="{BB962C8B-B14F-4D97-AF65-F5344CB8AC3E}">
        <p14:creationId xmlns:p14="http://schemas.microsoft.com/office/powerpoint/2010/main" val="264890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39869A77-B053-210F-EF4F-27DBB21EF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925" r="11967" b="10992"/>
          <a:stretch/>
        </p:blipFill>
        <p:spPr>
          <a:xfrm>
            <a:off x="4279738" y="1522954"/>
            <a:ext cx="8351542" cy="79308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FE9D81E-9C91-B38F-BFA4-52F6A3A2BE16}"/>
              </a:ext>
            </a:extLst>
          </p:cNvPr>
          <p:cNvSpPr txBox="1"/>
          <p:nvPr/>
        </p:nvSpPr>
        <p:spPr>
          <a:xfrm>
            <a:off x="12241161" y="9453803"/>
            <a:ext cx="499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565755"/>
                </a:solidFill>
                <a:latin typeface="Calibri" panose="020F0502020204030204" pitchFamily="34" charset="0"/>
              </a:rPr>
              <a:t>Bu</a:t>
            </a:r>
            <a:r>
              <a:rPr lang="pt-BR" dirty="0">
                <a:solidFill>
                  <a:srgbClr val="565755"/>
                </a:solidFill>
                <a:latin typeface="Calibri" panose="020F0502020204030204" pitchFamily="34" charset="0"/>
              </a:rPr>
              <a:t> L et al. Kidney Int. 2022;101(4):793-803</a:t>
            </a:r>
            <a:br>
              <a:rPr lang="pt-BR" dirty="0">
                <a:solidFill>
                  <a:srgbClr val="565755"/>
                </a:solidFill>
                <a:latin typeface="Calibri" panose="020F0502020204030204" pitchFamily="34" charset="0"/>
              </a:rPr>
            </a:br>
            <a:endParaRPr lang="pt-BR" dirty="0">
              <a:solidFill>
                <a:srgbClr val="565755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316A687-0C63-7EF0-28A7-331F03B3D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86" y="306823"/>
            <a:ext cx="11665975" cy="1216131"/>
          </a:xfrm>
        </p:spPr>
        <p:txBody>
          <a:bodyPr/>
          <a:lstStyle/>
          <a:p>
            <a:r>
              <a:rPr lang="pt-BR" b="1" i="1" dirty="0"/>
              <a:t>ADMIRAL </a:t>
            </a:r>
          </a:p>
        </p:txBody>
      </p:sp>
    </p:spTree>
    <p:extLst>
      <p:ext uri="{BB962C8B-B14F-4D97-AF65-F5344CB8AC3E}">
        <p14:creationId xmlns:p14="http://schemas.microsoft.com/office/powerpoint/2010/main" val="81699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1050" y="240923"/>
            <a:ext cx="11665975" cy="1216131"/>
          </a:xfrm>
        </p:spPr>
        <p:txBody>
          <a:bodyPr/>
          <a:lstStyle/>
          <a:p>
            <a:r>
              <a:rPr lang="pt-BR" sz="4400" b="1" dirty="0"/>
              <a:t>Biomarcadores moleculares combinados </a:t>
            </a:r>
            <a:br>
              <a:rPr lang="pt-BR" sz="4400" b="1" dirty="0"/>
            </a:br>
            <a:endParaRPr lang="pt-BR" sz="4400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D35AE3-F868-0DAD-E70B-87A43BED4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2953258"/>
            <a:ext cx="16725900" cy="6265491"/>
          </a:xfrm>
        </p:spPr>
        <p:txBody>
          <a:bodyPr/>
          <a:lstStyle/>
          <a:p>
            <a:r>
              <a:rPr lang="pt-BR" sz="3600" b="1" dirty="0"/>
              <a:t>TRIFECTA </a:t>
            </a:r>
            <a:r>
              <a:rPr lang="pt-BR" sz="3600" b="1" dirty="0" err="1"/>
              <a:t>study</a:t>
            </a:r>
            <a:r>
              <a:rPr lang="pt-BR" sz="3600" dirty="0"/>
              <a:t>: </a:t>
            </a:r>
            <a:r>
              <a:rPr lang="pt-BR" sz="3600" dirty="0" err="1"/>
              <a:t>MMDx</a:t>
            </a:r>
            <a:r>
              <a:rPr lang="pt-BR" sz="3600" dirty="0"/>
              <a:t> + </a:t>
            </a:r>
            <a:r>
              <a:rPr lang="pt-BR" sz="3600" dirty="0" err="1"/>
              <a:t>dd-cfDNA</a:t>
            </a:r>
            <a:endParaRPr lang="pt-BR" sz="3600" dirty="0"/>
          </a:p>
          <a:p>
            <a:endParaRPr lang="pt-BR" sz="3600" dirty="0"/>
          </a:p>
          <a:p>
            <a:r>
              <a:rPr lang="pt-BR" sz="3600" b="1" dirty="0" err="1"/>
              <a:t>OmniGraf</a:t>
            </a:r>
            <a:r>
              <a:rPr lang="pt-BR" sz="3600" b="1" dirty="0"/>
              <a:t>: </a:t>
            </a:r>
            <a:r>
              <a:rPr lang="pt-BR" sz="3600" dirty="0"/>
              <a:t>perfil de expressão gênica + </a:t>
            </a:r>
            <a:r>
              <a:rPr lang="pt-BR" sz="3600" dirty="0" err="1"/>
              <a:t>dd-cfDNA</a:t>
            </a:r>
            <a:endParaRPr lang="pt-BR" sz="3600" dirty="0"/>
          </a:p>
          <a:p>
            <a:endParaRPr lang="pt-BR" sz="3600" dirty="0"/>
          </a:p>
          <a:p>
            <a:r>
              <a:rPr lang="pt-BR" sz="3600" b="1" dirty="0" err="1"/>
              <a:t>Qsant</a:t>
            </a:r>
            <a:r>
              <a:rPr lang="pt-BR" sz="3600" dirty="0"/>
              <a:t> (urina):  </a:t>
            </a:r>
            <a:r>
              <a:rPr lang="pt-BR" sz="3600" dirty="0" err="1"/>
              <a:t>cfDNA</a:t>
            </a:r>
            <a:r>
              <a:rPr lang="pt-BR" sz="3600" dirty="0"/>
              <a:t> + </a:t>
            </a:r>
            <a:r>
              <a:rPr lang="pt-BR" sz="3600" dirty="0" err="1"/>
              <a:t>cfDNA</a:t>
            </a:r>
            <a:r>
              <a:rPr lang="pt-BR" sz="3600" dirty="0"/>
              <a:t> </a:t>
            </a:r>
            <a:r>
              <a:rPr lang="pt-BR" sz="3600" dirty="0" err="1"/>
              <a:t>metilado</a:t>
            </a:r>
            <a:r>
              <a:rPr lang="pt-BR" sz="3600" dirty="0"/>
              <a:t> + creatinina + proteínas totais  + </a:t>
            </a:r>
            <a:r>
              <a:rPr lang="pt-BR" sz="3600" dirty="0" err="1"/>
              <a:t>clusterina</a:t>
            </a:r>
            <a:r>
              <a:rPr lang="pt-BR" sz="3600" dirty="0"/>
              <a:t> +  CXCL-10 </a:t>
            </a:r>
            <a:r>
              <a:rPr lang="pt-BR" sz="3600" dirty="0">
                <a:sym typeface="Wingdings" pitchFamily="2" charset="2"/>
              </a:rPr>
              <a:t> Q-SCORE &gt; 32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6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HC-FMUSP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3497332"/>
            <a:ext cx="16725900" cy="6265491"/>
          </a:xfrm>
        </p:spPr>
        <p:txBody>
          <a:bodyPr/>
          <a:lstStyle/>
          <a:p>
            <a:pPr algn="just"/>
            <a:r>
              <a:rPr lang="pt-BR" sz="3600" dirty="0">
                <a:sym typeface="Wingdings" pitchFamily="2" charset="2"/>
              </a:rPr>
              <a:t>- Projeto Temático FAPESP: coletas seriadas de </a:t>
            </a:r>
            <a:r>
              <a:rPr lang="pt-BR" sz="3600" dirty="0" err="1">
                <a:sym typeface="Wingdings" pitchFamily="2" charset="2"/>
              </a:rPr>
              <a:t>dd-cfDNA</a:t>
            </a:r>
            <a:r>
              <a:rPr lang="pt-BR" sz="3600" dirty="0">
                <a:sym typeface="Wingdings" pitchFamily="2" charset="2"/>
              </a:rPr>
              <a:t> em pacientes </a:t>
            </a:r>
            <a:r>
              <a:rPr lang="pt-BR" sz="3600" dirty="0" err="1">
                <a:sym typeface="Wingdings" pitchFamily="2" charset="2"/>
              </a:rPr>
              <a:t>Tx</a:t>
            </a:r>
            <a:r>
              <a:rPr lang="pt-BR" sz="3600" dirty="0">
                <a:sym typeface="Wingdings" pitchFamily="2" charset="2"/>
              </a:rPr>
              <a:t> renais </a:t>
            </a:r>
          </a:p>
          <a:p>
            <a:pPr algn="just"/>
            <a:r>
              <a:rPr lang="pt-BR" sz="3600" dirty="0">
                <a:sym typeface="Wingdings" pitchFamily="2" charset="2"/>
              </a:rPr>
              <a:t>  com alto risco de rejeição </a:t>
            </a:r>
          </a:p>
          <a:p>
            <a:pPr algn="just"/>
            <a:endParaRPr lang="pt-BR" sz="3600" dirty="0">
              <a:sym typeface="Wingdings" pitchFamily="2" charset="2"/>
            </a:endParaRPr>
          </a:p>
          <a:p>
            <a:pPr algn="just"/>
            <a:r>
              <a:rPr lang="pt-BR" sz="3600" dirty="0">
                <a:sym typeface="Wingdings" pitchFamily="2" charset="2"/>
              </a:rPr>
              <a:t>- Projeto de coleta de </a:t>
            </a:r>
            <a:r>
              <a:rPr lang="pt-BR" sz="3600" dirty="0" err="1">
                <a:sym typeface="Wingdings" pitchFamily="2" charset="2"/>
              </a:rPr>
              <a:t>dd-cfDNA</a:t>
            </a:r>
            <a:r>
              <a:rPr lang="pt-BR" sz="3600" dirty="0">
                <a:sym typeface="Wingdings" pitchFamily="2" charset="2"/>
              </a:rPr>
              <a:t> em biópsias por indicação </a:t>
            </a:r>
            <a:endParaRPr lang="pt-BR" sz="3600" dirty="0"/>
          </a:p>
          <a:p>
            <a:pPr algn="just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6218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325" y="525593"/>
            <a:ext cx="16287350" cy="1216131"/>
          </a:xfrm>
        </p:spPr>
        <p:txBody>
          <a:bodyPr/>
          <a:lstStyle/>
          <a:p>
            <a:r>
              <a:rPr lang="pt-BR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00325" y="3669819"/>
            <a:ext cx="16287750" cy="4926269"/>
          </a:xfrm>
        </p:spPr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Vivian Onusic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000" b="1" dirty="0"/>
              <a:t>Conclusão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2877171"/>
            <a:ext cx="16725900" cy="6265491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3600" dirty="0"/>
              <a:t>biomarcadores moleculares: maior sensibilidade e especificidade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3600" dirty="0"/>
              <a:t>redução de biópsias desnecessárias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3600" dirty="0"/>
              <a:t>plataformas e técnicas distintas </a:t>
            </a:r>
            <a:r>
              <a:rPr lang="pt-BR" sz="3600" dirty="0">
                <a:sym typeface="Wingdings" pitchFamily="2" charset="2"/>
              </a:rPr>
              <a:t> </a:t>
            </a:r>
            <a:r>
              <a:rPr lang="pt-BR" sz="3600" dirty="0"/>
              <a:t>a validação dessas descobertas e sua implementação na prática clínica do transplante continua desafiador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3600" dirty="0"/>
              <a:t>interpretação dos testes por um especialista (bioinformática)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3600" dirty="0"/>
              <a:t>biomarcadores combinados não-invasivos: acessível no mundo todo + baixo custo + curto tempo para resultado </a:t>
            </a:r>
          </a:p>
        </p:txBody>
      </p:sp>
    </p:spTree>
    <p:extLst>
      <p:ext uri="{BB962C8B-B14F-4D97-AF65-F5344CB8AC3E}">
        <p14:creationId xmlns:p14="http://schemas.microsoft.com/office/powerpoint/2010/main" val="182540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err="1"/>
              <a:t>obrigadA</a:t>
            </a:r>
            <a:r>
              <a:rPr lang="pt-BR"/>
              <a:t>!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776" y="2976291"/>
            <a:ext cx="17183224" cy="85116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/>
              <a:t>- Biópsia + C4d + DSA </a:t>
            </a:r>
            <a:r>
              <a:rPr lang="pt-BR" sz="3600" dirty="0">
                <a:sym typeface="Wingdings" pitchFamily="2" charset="2"/>
              </a:rPr>
              <a:t> padrão-ouro </a:t>
            </a:r>
          </a:p>
          <a:p>
            <a:pPr>
              <a:lnSpc>
                <a:spcPct val="100000"/>
              </a:lnSpc>
            </a:pPr>
            <a:r>
              <a:rPr lang="pt-BR" sz="3600" dirty="0">
                <a:sym typeface="Wingdings" pitchFamily="2" charset="2"/>
              </a:rPr>
              <a:t>- Exame Invasivo e tardio (creatinina, proteinúria)</a:t>
            </a:r>
          </a:p>
          <a:p>
            <a:pPr>
              <a:lnSpc>
                <a:spcPct val="100000"/>
              </a:lnSpc>
            </a:pPr>
            <a:r>
              <a:rPr lang="pt-BR" sz="3600" dirty="0">
                <a:sym typeface="Wingdings" pitchFamily="2" charset="2"/>
              </a:rPr>
              <a:t>- Amostras pouco representativas</a:t>
            </a:r>
          </a:p>
          <a:p>
            <a:pPr>
              <a:lnSpc>
                <a:spcPct val="100000"/>
              </a:lnSpc>
            </a:pPr>
            <a:r>
              <a:rPr lang="pt-BR" sz="3600" dirty="0">
                <a:sym typeface="Wingdings" pitchFamily="2" charset="2"/>
              </a:rPr>
              <a:t>- Algumas patologias são difíceis de diferenciar pela histologia</a:t>
            </a:r>
          </a:p>
          <a:p>
            <a:pPr>
              <a:lnSpc>
                <a:spcPct val="100000"/>
              </a:lnSpc>
            </a:pPr>
            <a:r>
              <a:rPr lang="pt-BR" sz="3600" dirty="0">
                <a:sym typeface="Wingdings" pitchFamily="2" charset="2"/>
              </a:rPr>
              <a:t>- BIOMARCADOR NÃO-INVASIVO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78E6D44-FA2C-71C0-23AB-81BAE576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3831" y="345788"/>
            <a:ext cx="14154353" cy="263050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4000" b="1" i="0" dirty="0">
                <a:solidFill>
                  <a:srgbClr val="565755"/>
                </a:solidFill>
                <a:effectLst/>
                <a:latin typeface="+mn-lt"/>
              </a:rPr>
              <a:t>Biomarcadores moleculares da rejeição: papel </a:t>
            </a:r>
            <a:br>
              <a:rPr lang="pt-BR" sz="4000" b="1" i="0" dirty="0">
                <a:solidFill>
                  <a:srgbClr val="565755"/>
                </a:solidFill>
                <a:effectLst/>
                <a:latin typeface="+mn-lt"/>
              </a:rPr>
            </a:br>
            <a:r>
              <a:rPr lang="pt-BR" sz="4000" b="1" i="0" dirty="0">
                <a:solidFill>
                  <a:srgbClr val="565755"/>
                </a:solidFill>
                <a:effectLst/>
                <a:latin typeface="+mn-lt"/>
              </a:rPr>
              <a:t>e disponibilidade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6880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924295" y="393561"/>
            <a:ext cx="15838294" cy="12161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effectLst/>
                <a:cs typeface="Arial" panose="020B0604020202020204" pitchFamily="34" charset="0"/>
              </a:rPr>
              <a:t>Grupo </a:t>
            </a:r>
            <a:r>
              <a:rPr lang="pt-BR" sz="4000" b="1" dirty="0">
                <a:cs typeface="Arial" panose="020B0604020202020204" pitchFamily="34" charset="0"/>
              </a:rPr>
              <a:t>de Banff: </a:t>
            </a:r>
            <a:r>
              <a:rPr lang="pt-BR" sz="4000" b="1" dirty="0">
                <a:effectLst/>
                <a:cs typeface="Arial" panose="020B0604020202020204" pitchFamily="34" charset="0"/>
              </a:rPr>
              <a:t>biomarcadores minimamente </a:t>
            </a:r>
            <a:br>
              <a:rPr lang="pt-BR" sz="4000" b="1" dirty="0">
                <a:effectLst/>
                <a:cs typeface="Arial" panose="020B0604020202020204" pitchFamily="34" charset="0"/>
              </a:rPr>
            </a:br>
            <a:r>
              <a:rPr lang="pt-BR" sz="4000" b="1" dirty="0">
                <a:effectLst/>
                <a:cs typeface="Arial" panose="020B0604020202020204" pitchFamily="34" charset="0"/>
              </a:rPr>
              <a:t>invasivos (2021)</a:t>
            </a:r>
            <a:br>
              <a:rPr lang="pt-BR" sz="4000" b="1" dirty="0">
                <a:effectLst/>
                <a:cs typeface="Arial" panose="020B0604020202020204" pitchFamily="34" charset="0"/>
              </a:rPr>
            </a:b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8858" y="2888891"/>
            <a:ext cx="15426690" cy="6396482"/>
          </a:xfrm>
        </p:spPr>
        <p:txBody>
          <a:bodyPr/>
          <a:lstStyle/>
          <a:p>
            <a:r>
              <a:rPr lang="pt-BR" sz="3600" b="1" dirty="0">
                <a:cs typeface="Arial" panose="020B0604020202020204" pitchFamily="34" charset="0"/>
              </a:rPr>
              <a:t>Características de um biomarcador:</a:t>
            </a:r>
          </a:p>
          <a:p>
            <a:pPr marL="514350" indent="-514350">
              <a:buAutoNum type="arabicParenR"/>
            </a:pPr>
            <a:r>
              <a:rPr lang="pt-BR" sz="3600" dirty="0">
                <a:cs typeface="Arial" panose="020B0604020202020204" pitchFamily="34" charset="0"/>
              </a:rPr>
              <a:t>Rejeição </a:t>
            </a:r>
            <a:r>
              <a:rPr lang="pt-BR" sz="3600" dirty="0" err="1">
                <a:cs typeface="Arial" panose="020B0604020202020204" pitchFamily="34" charset="0"/>
              </a:rPr>
              <a:t>x</a:t>
            </a:r>
            <a:r>
              <a:rPr lang="pt-BR" sz="3600" dirty="0">
                <a:cs typeface="Arial" panose="020B0604020202020204" pitchFamily="34" charset="0"/>
              </a:rPr>
              <a:t> sem rejeição </a:t>
            </a:r>
          </a:p>
          <a:p>
            <a:pPr marL="514350" indent="-514350">
              <a:buAutoNum type="arabicParenR" startAt="2"/>
            </a:pPr>
            <a:r>
              <a:rPr lang="pt-BR" sz="3600" dirty="0">
                <a:cs typeface="Arial" panose="020B0604020202020204" pitchFamily="34" charset="0"/>
              </a:rPr>
              <a:t>Ser específico para rejeição </a:t>
            </a:r>
          </a:p>
          <a:p>
            <a:pPr marL="514350" indent="-514350">
              <a:buAutoNum type="arabicParenR" startAt="2"/>
            </a:pPr>
            <a:r>
              <a:rPr lang="pt-BR" sz="3600" dirty="0">
                <a:effectLst/>
                <a:cs typeface="Arial" panose="020B0604020202020204" pitchFamily="34" charset="0"/>
              </a:rPr>
              <a:t>Substituir a biópsia ou adicionar informação a biópsia </a:t>
            </a:r>
          </a:p>
          <a:p>
            <a:pPr marL="514350" indent="-514350">
              <a:buAutoNum type="arabicParenR" startAt="2"/>
            </a:pPr>
            <a:r>
              <a:rPr lang="pt-BR" sz="3600" dirty="0">
                <a:cs typeface="Arial" panose="020B0604020202020204" pitchFamily="34" charset="0"/>
              </a:rPr>
              <a:t>Valor prognóstico </a:t>
            </a:r>
          </a:p>
          <a:p>
            <a:pPr marL="514350" indent="-514350">
              <a:buAutoNum type="arabicParenR" startAt="2"/>
            </a:pPr>
            <a:r>
              <a:rPr lang="pt-BR" sz="3600" dirty="0">
                <a:effectLst/>
                <a:cs typeface="Arial" panose="020B0604020202020204" pitchFamily="34" charset="0"/>
              </a:rPr>
              <a:t>Discrimi</a:t>
            </a:r>
            <a:r>
              <a:rPr lang="pt-BR" sz="3600" dirty="0">
                <a:cs typeface="Arial" panose="020B0604020202020204" pitchFamily="34" charset="0"/>
              </a:rPr>
              <a:t>nar rejeição mediada por anticorpo (</a:t>
            </a:r>
            <a:r>
              <a:rPr lang="pt-BR" sz="3600" b="1" dirty="0">
                <a:cs typeface="Arial" panose="020B0604020202020204" pitchFamily="34" charset="0"/>
              </a:rPr>
              <a:t>RMA</a:t>
            </a:r>
            <a:r>
              <a:rPr lang="pt-BR" sz="3600" dirty="0">
                <a:cs typeface="Arial" panose="020B0604020202020204" pitchFamily="34" charset="0"/>
              </a:rPr>
              <a:t>) de rejeição mediada por células  (</a:t>
            </a:r>
            <a:r>
              <a:rPr lang="pt-BR" sz="3600" b="1" dirty="0">
                <a:cs typeface="Arial" panose="020B0604020202020204" pitchFamily="34" charset="0"/>
              </a:rPr>
              <a:t>RMC</a:t>
            </a:r>
            <a:r>
              <a:rPr lang="pt-BR" sz="3600" dirty="0">
                <a:cs typeface="Arial" panose="020B0604020202020204" pitchFamily="34" charset="0"/>
              </a:rPr>
              <a:t>)</a:t>
            </a:r>
            <a:endParaRPr lang="pt-BR" sz="3600" dirty="0">
              <a:effectLst/>
              <a:cs typeface="Arial" panose="020B0604020202020204" pitchFamily="34" charset="0"/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5057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336" y="235252"/>
            <a:ext cx="11665975" cy="1216131"/>
          </a:xfrm>
        </p:spPr>
        <p:txBody>
          <a:bodyPr/>
          <a:lstStyle/>
          <a:p>
            <a:r>
              <a:rPr lang="pt-BR" sz="4400" b="1" dirty="0"/>
              <a:t>Classificação de Banff 2022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5178582E-E9EB-A4F2-98F4-2246C5AD2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68" y="1661040"/>
            <a:ext cx="12170664" cy="7440238"/>
          </a:xfrm>
          <a:prstGeom prst="rect">
            <a:avLst/>
          </a:prstGeom>
        </p:spPr>
      </p:pic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28618085-1242-3FEF-251A-E338DC0F91E6}"/>
              </a:ext>
            </a:extLst>
          </p:cNvPr>
          <p:cNvSpPr/>
          <p:nvPr/>
        </p:nvSpPr>
        <p:spPr>
          <a:xfrm>
            <a:off x="9481195" y="4224528"/>
            <a:ext cx="896112" cy="32918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7D96BE-2BB8-F38E-240C-28F4104CBE52}"/>
              </a:ext>
            </a:extLst>
          </p:cNvPr>
          <p:cNvSpPr txBox="1"/>
          <p:nvPr/>
        </p:nvSpPr>
        <p:spPr>
          <a:xfrm>
            <a:off x="9929251" y="9548336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rgbClr val="565755"/>
                </a:solidFill>
                <a:effectLst/>
              </a:rPr>
              <a:t>M.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Naesens</a:t>
            </a:r>
            <a:r>
              <a:rPr lang="pt-BR" sz="1400" dirty="0">
                <a:solidFill>
                  <a:srgbClr val="565755"/>
                </a:solidFill>
                <a:effectLst/>
              </a:rPr>
              <a:t>, C.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Roufosse</a:t>
            </a:r>
            <a:r>
              <a:rPr lang="pt-BR" sz="1400" dirty="0">
                <a:solidFill>
                  <a:srgbClr val="565755"/>
                </a:solidFill>
                <a:effectLst/>
              </a:rPr>
              <a:t> et al. American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Journal</a:t>
            </a:r>
            <a:r>
              <a:rPr lang="pt-BR" sz="1400" dirty="0">
                <a:solidFill>
                  <a:srgbClr val="565755"/>
                </a:solidFill>
                <a:effectLst/>
              </a:rPr>
              <a:t>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of</a:t>
            </a:r>
            <a:r>
              <a:rPr lang="pt-BR" sz="1400" dirty="0">
                <a:solidFill>
                  <a:srgbClr val="565755"/>
                </a:solidFill>
                <a:effectLst/>
              </a:rPr>
              <a:t>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Transplantation</a:t>
            </a:r>
            <a:r>
              <a:rPr lang="pt-BR" sz="1400" dirty="0">
                <a:solidFill>
                  <a:srgbClr val="565755"/>
                </a:solidFill>
                <a:effectLst/>
              </a:rPr>
              <a:t> 24 (2024) 338–349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565755"/>
              </a:solidFill>
              <a:effectLst/>
            </a:endParaRPr>
          </a:p>
          <a:p>
            <a:endParaRPr lang="pt-BR" sz="1400" dirty="0">
              <a:solidFill>
                <a:srgbClr val="565755"/>
              </a:solidFill>
              <a:effectLst/>
            </a:endParaRP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CDC3589C-D80D-C381-DD2B-FF6933CDE5A6}"/>
              </a:ext>
            </a:extLst>
          </p:cNvPr>
          <p:cNvSpPr/>
          <p:nvPr/>
        </p:nvSpPr>
        <p:spPr>
          <a:xfrm>
            <a:off x="6702825" y="2945565"/>
            <a:ext cx="896112" cy="32918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9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488A7A-BF7F-A658-3A72-67A28689B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2981" y="2141207"/>
            <a:ext cx="16725900" cy="6265491"/>
          </a:xfrm>
        </p:spPr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pt-BR" sz="3600" dirty="0"/>
              <a:t>painéis de expressão gênica através do tecido renal </a:t>
            </a:r>
            <a:r>
              <a:rPr lang="pt-BR" sz="3600" dirty="0">
                <a:sym typeface="Wingdings" pitchFamily="2" charset="2"/>
              </a:rPr>
              <a:t> FENÓTIPO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3600" dirty="0">
                <a:sym typeface="Wingdings" pitchFamily="2" charset="2"/>
              </a:rPr>
              <a:t>técnicas: RT-PCR, </a:t>
            </a:r>
            <a:r>
              <a:rPr lang="pt-BR" sz="3600" i="1" dirty="0">
                <a:sym typeface="Wingdings" pitchFamily="2" charset="2"/>
              </a:rPr>
              <a:t>Microarray</a:t>
            </a:r>
            <a:r>
              <a:rPr lang="pt-BR" sz="3600" dirty="0">
                <a:sym typeface="Wingdings" pitchFamily="2" charset="2"/>
              </a:rPr>
              <a:t>, RNA </a:t>
            </a:r>
            <a:r>
              <a:rPr lang="pt-BR" sz="3600" dirty="0" err="1">
                <a:sym typeface="Wingdings" pitchFamily="2" charset="2"/>
              </a:rPr>
              <a:t>seq</a:t>
            </a:r>
            <a:r>
              <a:rPr lang="pt-BR" sz="3600" dirty="0">
                <a:sym typeface="Wingdings" pitchFamily="2" charset="2"/>
              </a:rPr>
              <a:t>, </a:t>
            </a:r>
            <a:r>
              <a:rPr lang="pt-BR" sz="3600" i="1" dirty="0">
                <a:sym typeface="Wingdings" pitchFamily="2" charset="2"/>
              </a:rPr>
              <a:t>NanoString nCounter</a:t>
            </a:r>
            <a:endParaRPr lang="pt-BR" sz="3600" dirty="0">
              <a:sym typeface="Wingdings" pitchFamily="2" charset="2"/>
            </a:endParaRPr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2C24886-A1EC-3759-C78E-F9D207977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81" y="204825"/>
            <a:ext cx="11665975" cy="1216131"/>
          </a:xfrm>
        </p:spPr>
        <p:txBody>
          <a:bodyPr/>
          <a:lstStyle/>
          <a:p>
            <a:r>
              <a:rPr lang="pt-BR" sz="4400" b="1" dirty="0"/>
              <a:t>Análise de transcritos na biópsia do enxerto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D21B6F-709D-445D-8508-4310F06745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4697" r="2600" b="6484"/>
          <a:stretch/>
        </p:blipFill>
        <p:spPr>
          <a:xfrm>
            <a:off x="8088847" y="4169488"/>
            <a:ext cx="8651294" cy="52007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4CC5E34-E8CE-4F28-9F65-C1D3C725D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3" y="4169488"/>
            <a:ext cx="6934368" cy="52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9D7091C-E5BA-7EF2-4760-D9BCB48A4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46060"/>
              </p:ext>
            </p:extLst>
          </p:nvPr>
        </p:nvGraphicFramePr>
        <p:xfrm>
          <a:off x="2757715" y="1901123"/>
          <a:ext cx="12779896" cy="7228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89948">
                  <a:extLst>
                    <a:ext uri="{9D8B030D-6E8A-4147-A177-3AD203B41FA5}">
                      <a16:colId xmlns:a16="http://schemas.microsoft.com/office/drawing/2014/main" val="2834321297"/>
                    </a:ext>
                  </a:extLst>
                </a:gridCol>
                <a:gridCol w="6389948">
                  <a:extLst>
                    <a:ext uri="{9D8B030D-6E8A-4147-A177-3AD203B41FA5}">
                      <a16:colId xmlns:a16="http://schemas.microsoft.com/office/drawing/2014/main" val="1750526281"/>
                    </a:ext>
                  </a:extLst>
                </a:gridCol>
              </a:tblGrid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Microscópio Molecular (</a:t>
                      </a:r>
                      <a:r>
                        <a:rPr lang="pt-BR" dirty="0" err="1"/>
                        <a:t>MMDx</a:t>
                      </a:r>
                      <a:r>
                        <a:rPr lang="pt-B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Banff Human Organ Transplant (B-HOT) gene panel</a:t>
                      </a:r>
                      <a:r>
                        <a:rPr lang="en-US" sz="27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678367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Técnica</a:t>
                      </a:r>
                      <a:r>
                        <a:rPr lang="pt-BR" i="1" dirty="0"/>
                        <a:t>: </a:t>
                      </a:r>
                      <a:r>
                        <a:rPr lang="pt-BR" i="1" dirty="0" err="1"/>
                        <a:t>Microarray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Técnica: </a:t>
                      </a:r>
                      <a:r>
                        <a:rPr lang="pt-BR" i="1" dirty="0"/>
                        <a:t>NanoString</a:t>
                      </a:r>
                      <a:r>
                        <a:rPr lang="pt-BR" dirty="0"/>
                        <a:t> </a:t>
                      </a:r>
                      <a:r>
                        <a:rPr lang="pt-BR" i="1" dirty="0"/>
                        <a:t>nCounter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26084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Amostra congelada ou em RNA </a:t>
                      </a:r>
                      <a:r>
                        <a:rPr lang="pt-BR" i="1" dirty="0"/>
                        <a:t>Later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Aproveita amostra arquivada em FFPE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174042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Tempo de resposta: 48h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Tempo de resposta: 24h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706613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alto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intermediário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024050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ctr"/>
                      <a:r>
                        <a:rPr lang="pt-BR" sz="2700" kern="1200" dirty="0">
                          <a:solidFill>
                            <a:schemeClr val="dk1"/>
                          </a:solidFill>
                          <a:effectLst/>
                        </a:rPr>
                        <a:t>Seleção grande de genes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Genes pré-selecionados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02371"/>
                  </a:ext>
                </a:extLst>
              </a:tr>
              <a:tr h="9143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Correlação forte com a histologia da RMA e fraca com RMC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Estudos iniciais mostram habilidade para classificar RMA e RMC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684973"/>
                  </a:ext>
                </a:extLst>
              </a:tr>
              <a:tr h="123577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Casos potenciais: RMA “</a:t>
                      </a:r>
                      <a:r>
                        <a:rPr lang="pt-BR" dirty="0" err="1"/>
                        <a:t>subpatológica</a:t>
                      </a:r>
                      <a:r>
                        <a:rPr lang="pt-BR" dirty="0"/>
                        <a:t>” e MVI com DSA </a:t>
                      </a:r>
                      <a:r>
                        <a:rPr lang="pt-BR" dirty="0" err="1"/>
                        <a:t>neg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Aguarda validação clínica no </a:t>
                      </a:r>
                      <a:r>
                        <a:rPr lang="pt-BR" dirty="0" err="1"/>
                        <a:t>Tx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318492"/>
                  </a:ext>
                </a:extLst>
              </a:tr>
              <a:tr h="1567133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MMDx</a:t>
                      </a:r>
                      <a:r>
                        <a:rPr lang="pt-BR" dirty="0"/>
                        <a:t> </a:t>
                      </a:r>
                      <a:r>
                        <a:rPr lang="pt-BR" i="1" dirty="0" err="1"/>
                        <a:t>Kidney</a:t>
                      </a:r>
                      <a:r>
                        <a:rPr lang="pt-BR" i="1" dirty="0"/>
                        <a:t> </a:t>
                      </a:r>
                      <a:r>
                        <a:rPr lang="pt-BR" i="1" dirty="0" err="1"/>
                        <a:t>platform</a:t>
                      </a:r>
                      <a:r>
                        <a:rPr lang="pt-BR" i="1" dirty="0"/>
                        <a:t> </a:t>
                      </a:r>
                      <a:r>
                        <a:rPr lang="pt-BR" dirty="0"/>
                        <a:t>está licenciado para uso comercial nos EUA. Já está certificado no Europa para uso médico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/>
                        <a:t>NanoString</a:t>
                      </a:r>
                      <a:r>
                        <a:rPr lang="pt-BR" dirty="0"/>
                        <a:t> está certificada nos EUA e Europa, porém o painel de genes B-HOT ainda 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36189"/>
                  </a:ext>
                </a:extLst>
              </a:tr>
            </a:tbl>
          </a:graphicData>
        </a:graphic>
      </p:graphicFrame>
      <p:sp>
        <p:nvSpPr>
          <p:cNvPr id="6" name="Título 6">
            <a:extLst>
              <a:ext uri="{FF2B5EF4-FFF2-40B4-BE49-F238E27FC236}">
                <a16:creationId xmlns:a16="http://schemas.microsoft.com/office/drawing/2014/main" id="{367D727E-B4F6-1F18-6929-5E55E5EC01B5}"/>
              </a:ext>
            </a:extLst>
          </p:cNvPr>
          <p:cNvSpPr txBox="1">
            <a:spLocks/>
          </p:cNvSpPr>
          <p:nvPr/>
        </p:nvSpPr>
        <p:spPr>
          <a:xfrm>
            <a:off x="1378858" y="235732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371600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7000" kern="1200" cap="none" baseline="0">
                <a:solidFill>
                  <a:srgbClr val="476559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defRPr>
            </a:lvl1pPr>
          </a:lstStyle>
          <a:p>
            <a:r>
              <a:rPr lang="pt-BR" sz="4400" b="1" dirty="0"/>
              <a:t>Análise de transcritos na biópsia do enxerto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1B54F50-80AC-B0CB-A4E7-214C3A9F86AA}"/>
              </a:ext>
            </a:extLst>
          </p:cNvPr>
          <p:cNvSpPr txBox="1"/>
          <p:nvPr/>
        </p:nvSpPr>
        <p:spPr>
          <a:xfrm>
            <a:off x="10199492" y="9548336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rgbClr val="565755"/>
                </a:solidFill>
                <a:effectLst/>
              </a:rPr>
              <a:t>M.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Naesens</a:t>
            </a:r>
            <a:r>
              <a:rPr lang="pt-BR" sz="1400" dirty="0">
                <a:solidFill>
                  <a:srgbClr val="565755"/>
                </a:solidFill>
                <a:effectLst/>
              </a:rPr>
              <a:t>, C.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Roufosse</a:t>
            </a:r>
            <a:r>
              <a:rPr lang="pt-BR" sz="1400" dirty="0">
                <a:solidFill>
                  <a:srgbClr val="565755"/>
                </a:solidFill>
                <a:effectLst/>
              </a:rPr>
              <a:t> et al. American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Journal</a:t>
            </a:r>
            <a:r>
              <a:rPr lang="pt-BR" sz="1400" dirty="0">
                <a:solidFill>
                  <a:srgbClr val="565755"/>
                </a:solidFill>
                <a:effectLst/>
              </a:rPr>
              <a:t>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of</a:t>
            </a:r>
            <a:r>
              <a:rPr lang="pt-BR" sz="1400" dirty="0">
                <a:solidFill>
                  <a:srgbClr val="565755"/>
                </a:solidFill>
                <a:effectLst/>
              </a:rPr>
              <a:t>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Transplantation</a:t>
            </a:r>
            <a:r>
              <a:rPr lang="pt-BR" sz="1400" dirty="0">
                <a:solidFill>
                  <a:srgbClr val="565755"/>
                </a:solidFill>
                <a:effectLst/>
              </a:rPr>
              <a:t> 24 (2024) 338–349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565755"/>
              </a:solidFill>
              <a:effectLst/>
            </a:endParaRPr>
          </a:p>
          <a:p>
            <a:endParaRPr lang="pt-BR" sz="1400" dirty="0">
              <a:solidFill>
                <a:srgbClr val="56575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485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5DFB4FE7-67F7-E11B-0C26-4C4A1F160729}"/>
              </a:ext>
            </a:extLst>
          </p:cNvPr>
          <p:cNvSpPr txBox="1">
            <a:spLocks/>
          </p:cNvSpPr>
          <p:nvPr/>
        </p:nvSpPr>
        <p:spPr>
          <a:xfrm>
            <a:off x="827638" y="320770"/>
            <a:ext cx="12789522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371600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7000" kern="1200" cap="none" baseline="0">
                <a:solidFill>
                  <a:srgbClr val="476559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defRPr>
            </a:lvl1pPr>
          </a:lstStyle>
          <a:p>
            <a:r>
              <a:rPr lang="pt-BR" sz="4400" b="1" dirty="0"/>
              <a:t>Análise de transcritos no sangue (Não – invasivo) 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91B36DB-EEFE-8C8A-CE0C-9D8E3656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70463"/>
              </p:ext>
            </p:extLst>
          </p:nvPr>
        </p:nvGraphicFramePr>
        <p:xfrm>
          <a:off x="827638" y="2271814"/>
          <a:ext cx="15914265" cy="644844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04755">
                  <a:extLst>
                    <a:ext uri="{9D8B030D-6E8A-4147-A177-3AD203B41FA5}">
                      <a16:colId xmlns:a16="http://schemas.microsoft.com/office/drawing/2014/main" val="1585762011"/>
                    </a:ext>
                  </a:extLst>
                </a:gridCol>
                <a:gridCol w="5304755">
                  <a:extLst>
                    <a:ext uri="{9D8B030D-6E8A-4147-A177-3AD203B41FA5}">
                      <a16:colId xmlns:a16="http://schemas.microsoft.com/office/drawing/2014/main" val="3400908577"/>
                    </a:ext>
                  </a:extLst>
                </a:gridCol>
                <a:gridCol w="5304755">
                  <a:extLst>
                    <a:ext uri="{9D8B030D-6E8A-4147-A177-3AD203B41FA5}">
                      <a16:colId xmlns:a16="http://schemas.microsoft.com/office/drawing/2014/main" val="1609333845"/>
                    </a:ext>
                  </a:extLst>
                </a:gridCol>
              </a:tblGrid>
              <a:tr h="1486861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err="1"/>
                        <a:t>Allomap</a:t>
                      </a:r>
                      <a:r>
                        <a:rPr lang="pt-BR" b="1" i="1" dirty="0"/>
                        <a:t> Gene Expression </a:t>
                      </a:r>
                      <a:r>
                        <a:rPr lang="pt-BR" b="1" i="1" dirty="0" err="1"/>
                        <a:t>Profiling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/>
                        <a:t>Tx</a:t>
                      </a:r>
                      <a:r>
                        <a:rPr lang="pt-BR" b="0" dirty="0"/>
                        <a:t> de coração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Pode descartar a presença de RAC grau 2R ou mais em pacientes de baixo risco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958034"/>
                  </a:ext>
                </a:extLst>
              </a:tr>
              <a:tr h="1486861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err="1"/>
                        <a:t>Allomap</a:t>
                      </a:r>
                      <a:r>
                        <a:rPr lang="pt-BR" b="1" i="1" dirty="0"/>
                        <a:t> </a:t>
                      </a:r>
                      <a:r>
                        <a:rPr lang="pt-BR" b="1" i="1" dirty="0" err="1"/>
                        <a:t>Kidney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/>
                        <a:t>Tx</a:t>
                      </a:r>
                      <a:r>
                        <a:rPr lang="pt-BR" b="0" dirty="0"/>
                        <a:t> de 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O teste foi validado para discriminar entre quiescência e rejeição de aloenxerto (Aguda ou Subclínica)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716377"/>
                  </a:ext>
                </a:extLst>
              </a:tr>
              <a:tr h="1025422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The </a:t>
                      </a:r>
                      <a:r>
                        <a:rPr lang="pt-BR" b="1" dirty="0" err="1"/>
                        <a:t>TruGraf</a:t>
                      </a:r>
                      <a:r>
                        <a:rPr lang="pt-BR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/>
                        <a:t>Tx</a:t>
                      </a:r>
                      <a:r>
                        <a:rPr lang="pt-BR" b="0" dirty="0"/>
                        <a:t> de Rim / Fígado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Monitorização de pacientes com função estável do enxerto / Rejeição subclínica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384722"/>
                  </a:ext>
                </a:extLst>
              </a:tr>
              <a:tr h="1948301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700" b="1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700" b="1" kern="1200" dirty="0" err="1">
                          <a:solidFill>
                            <a:schemeClr val="dk1"/>
                          </a:solidFill>
                          <a:effectLst/>
                        </a:rPr>
                        <a:t>kSORT</a:t>
                      </a:r>
                      <a:r>
                        <a:rPr lang="pt-BR" sz="2700" b="1" kern="1200" dirty="0">
                          <a:solidFill>
                            <a:schemeClr val="dk1"/>
                          </a:solidFill>
                          <a:effectLst/>
                        </a:rPr>
                        <a:t> - </a:t>
                      </a:r>
                      <a:r>
                        <a:rPr lang="pt-BR" sz="27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Kidney</a:t>
                      </a:r>
                      <a:r>
                        <a:rPr lang="pt-BR" sz="2700" b="1" i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7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Solid</a:t>
                      </a:r>
                      <a:r>
                        <a:rPr lang="pt-BR" sz="2700" b="1" i="1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pt-BR" sz="2700" b="1" i="1" kern="1200" dirty="0" err="1">
                          <a:solidFill>
                            <a:schemeClr val="dk1"/>
                          </a:solidFill>
                          <a:effectLst/>
                        </a:rPr>
                        <a:t>Organ</a:t>
                      </a:r>
                      <a:r>
                        <a:rPr lang="pt-BR" sz="2700" b="1" i="1" kern="1200" dirty="0">
                          <a:solidFill>
                            <a:schemeClr val="dk1"/>
                          </a:solidFill>
                          <a:effectLst/>
                        </a:rPr>
                        <a:t> Response Test</a:t>
                      </a:r>
                    </a:p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700" b="1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ctr"/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err="1"/>
                        <a:t>Tx</a:t>
                      </a:r>
                      <a:r>
                        <a:rPr lang="pt-BR" b="0" dirty="0"/>
                        <a:t> de 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Identifica indivíduos com alto risco para rejeição aguda e subclínica </a:t>
                      </a:r>
                    </a:p>
                    <a:p>
                      <a:pPr algn="ctr"/>
                      <a:r>
                        <a:rPr lang="pt-BR" b="0" dirty="0"/>
                        <a:t>Falha em diferenciar RMA e RMC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779547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420004DF-EDC7-F4A6-68AC-06E548734CD1}"/>
              </a:ext>
            </a:extLst>
          </p:cNvPr>
          <p:cNvSpPr txBox="1"/>
          <p:nvPr/>
        </p:nvSpPr>
        <p:spPr>
          <a:xfrm>
            <a:off x="12169903" y="945516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srgbClr val="565755"/>
                </a:solidFill>
                <a:effectLst/>
              </a:rPr>
              <a:t>G. Benincasa et al.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Human</a:t>
            </a:r>
            <a:r>
              <a:rPr lang="pt-BR" sz="1400" dirty="0">
                <a:solidFill>
                  <a:srgbClr val="565755"/>
                </a:solidFill>
                <a:effectLst/>
              </a:rPr>
              <a:t> </a:t>
            </a:r>
            <a:r>
              <a:rPr lang="pt-BR" sz="1400" dirty="0" err="1">
                <a:solidFill>
                  <a:srgbClr val="565755"/>
                </a:solidFill>
                <a:effectLst/>
              </a:rPr>
              <a:t>Immunology</a:t>
            </a:r>
            <a:r>
              <a:rPr lang="pt-BR" sz="1400" dirty="0">
                <a:solidFill>
                  <a:srgbClr val="565755"/>
                </a:solidFill>
                <a:effectLst/>
              </a:rPr>
              <a:t> 84 (2023) 89–97</a:t>
            </a:r>
          </a:p>
        </p:txBody>
      </p:sp>
    </p:spTree>
    <p:extLst>
      <p:ext uri="{BB962C8B-B14F-4D97-AF65-F5344CB8AC3E}">
        <p14:creationId xmlns:p14="http://schemas.microsoft.com/office/powerpoint/2010/main" val="156611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5DFB4FE7-67F7-E11B-0C26-4C4A1F160729}"/>
              </a:ext>
            </a:extLst>
          </p:cNvPr>
          <p:cNvSpPr txBox="1">
            <a:spLocks/>
          </p:cNvSpPr>
          <p:nvPr/>
        </p:nvSpPr>
        <p:spPr>
          <a:xfrm>
            <a:off x="632711" y="118193"/>
            <a:ext cx="12789522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371600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7000" kern="1200" cap="none" baseline="0">
                <a:solidFill>
                  <a:srgbClr val="476559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defRPr>
            </a:lvl1pPr>
          </a:lstStyle>
          <a:p>
            <a:r>
              <a:rPr lang="pt-BR" sz="5400" b="1" i="1" dirty="0" err="1"/>
              <a:t>Cell-free</a:t>
            </a:r>
            <a:r>
              <a:rPr lang="pt-BR" sz="5400" b="1" i="1" dirty="0"/>
              <a:t> DNA (</a:t>
            </a:r>
            <a:r>
              <a:rPr lang="pt-BR" sz="5400" b="1" i="1" dirty="0" err="1"/>
              <a:t>cf</a:t>
            </a:r>
            <a:r>
              <a:rPr lang="pt-BR" sz="5400" b="1" i="1" dirty="0"/>
              <a:t>-DNA)  </a:t>
            </a:r>
          </a:p>
        </p:txBody>
      </p:sp>
      <p:pic>
        <p:nvPicPr>
          <p:cNvPr id="3" name="Picture 2" descr="Diagrama&#10;&#10;Descrição gerada automaticamente">
            <a:extLst>
              <a:ext uri="{FF2B5EF4-FFF2-40B4-BE49-F238E27FC236}">
                <a16:creationId xmlns:a16="http://schemas.microsoft.com/office/drawing/2014/main" id="{CF238F8C-0284-9CE3-5C97-3D11CBDF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847" y="1901123"/>
            <a:ext cx="9398306" cy="76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57333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10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3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4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5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6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7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8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19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0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1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3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7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8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9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Props1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C8A63D41-93F1-904F-B3DA-846279FBD291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E86A341D-2336-BD45-BF47-E34D0E51FEC2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28A78BBE-4E4F-674C-925D-7C688C863BD5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3E989B2A-9399-C442-98BB-BC57B8D01B9A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37F79B68-EB7A-AA42-B7C6-1C97F9A636C9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732977F0-1F8E-3E4A-ACF9-E9B368732DE3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2D76966A-8459-574F-84C0-138A778D96B1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1B88CA44-93FE-BC42-B936-ED24B3CB42ED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A0DF0823-64C7-9740-A8EB-C4D88ACC452C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7BB2EAA2-9D5D-F149-85E0-CD94A1CB658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19841</TotalTime>
  <Words>1213</Words>
  <Application>Microsoft Macintosh PowerPoint</Application>
  <PresentationFormat>Personalizar</PresentationFormat>
  <Paragraphs>152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Bold</vt:lpstr>
      <vt:lpstr>Calibri Light</vt:lpstr>
      <vt:lpstr>Helvetica</vt:lpstr>
      <vt:lpstr>Times</vt:lpstr>
      <vt:lpstr>Wingdings</vt:lpstr>
      <vt:lpstr>Congresso de Patologia</vt:lpstr>
      <vt:lpstr>Biomarcadores moleculares da rejeição: papel e disponibilidade</vt:lpstr>
      <vt:lpstr>Declaração de Conflito de Interesse</vt:lpstr>
      <vt:lpstr>Biomarcadores moleculares da rejeição: papel  e disponibilidade</vt:lpstr>
      <vt:lpstr>Grupo de Banff: biomarcadores minimamente  invasivos (2021) </vt:lpstr>
      <vt:lpstr>Classificação de Banff 2022</vt:lpstr>
      <vt:lpstr>Análise de transcritos na biópsia do enxerto</vt:lpstr>
      <vt:lpstr>Apresentação do PowerPoint</vt:lpstr>
      <vt:lpstr>Apresentação do PowerPoint</vt:lpstr>
      <vt:lpstr>Apresentação do PowerPoint</vt:lpstr>
      <vt:lpstr>Donor-derived cell-free DNA (dd-cfDNA)</vt:lpstr>
      <vt:lpstr>Apresentação do PowerPoint</vt:lpstr>
      <vt:lpstr>Apresentação do PowerPoint</vt:lpstr>
      <vt:lpstr>Cinética do dd-cfDNA após o Transplante Renal</vt:lpstr>
      <vt:lpstr>Apresentação do PowerPoint</vt:lpstr>
      <vt:lpstr>Apresentação do PowerPoint</vt:lpstr>
      <vt:lpstr>ADMIRAL </vt:lpstr>
      <vt:lpstr>ADMIRAL </vt:lpstr>
      <vt:lpstr>Biomarcadores moleculares combinados  </vt:lpstr>
      <vt:lpstr>HC-FMUSP</vt:lpstr>
      <vt:lpstr>Conclusão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Vivian Onusic</cp:lastModifiedBy>
  <cp:revision>506</cp:revision>
  <dcterms:created xsi:type="dcterms:W3CDTF">2024-02-22T18:43:09Z</dcterms:created>
  <dcterms:modified xsi:type="dcterms:W3CDTF">2024-05-29T19:40:42Z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